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4" ContentType="video/unknown"/>
  <Default Extension="jpeg" ContentType="image/jpeg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16" r:id="rId12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7" r:id="rId24"/>
    <p:sldId id="266" r:id="rId25"/>
    <p:sldId id="271" r:id="rId26"/>
    <p:sldId id="272" r:id="rId27"/>
    <p:sldId id="268" r:id="rId28"/>
    <p:sldId id="269" r:id="rId29"/>
    <p:sldId id="270" r:id="rId30"/>
  </p:sldIdLst>
  <p:sldSz cx="12192000" cy="6858000"/>
  <p:notesSz cx="6858000" cy="9144000"/>
  <p:defaultTextStyle>
    <a:defPPr>
      <a:defRPr lang="ko-KR"/>
    </a:defPPr>
    <a:lvl1pPr algn="l" marL="0" indent="0" defTabSz="914400">
      <a:buNone/>
      <a:defRPr lang="ko-KR" smtClean="0" sz="1800" baseline="0">
        <a:solidFill>
          <a:srgbClr val="000000"/>
        </a:solidFill>
        <a:latin typeface="±¼¸²"/>
        <a:ea typeface="±¼¸²"/>
      </a:defRPr>
    </a:lvl1pPr>
    <a:lvl2pPr lvl="1" marL="457200" indent="0" defTabSz="914400">
      <a:defRPr lang="ko-KR" smtClean="0"/>
    </a:lvl2pPr>
    <a:lvl3pPr lvl="2" marL="914400" indent="0" defTabSz="914400">
      <a:defRPr lang="ko-KR" smtClean="0"/>
    </a:lvl3pPr>
    <a:lvl4pPr lvl="3" marL="1371600" indent="0" defTabSz="914400">
      <a:defRPr lang="ko-KR" smtClean="0"/>
    </a:lvl4pPr>
    <a:lvl5pPr lvl="4" marL="1828800" indent="0" defTabSz="914400">
      <a:defRPr lang="ko-KR" smtClean="0"/>
    </a:lvl5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showOutlineIcons="0">
    <p:restoredLeft sz="15620"/>
    <p:restoredTop sz="94660"/>
  </p:normalViewPr>
  <p:slideViewPr>
    <p:cSldViewPr snapToGrid="1" snapToObjects="1">
      <p:cViewPr varScale="1">
        <p:scale>
          <a:sx n="51" d="100"/>
          <a:sy n="51" d="100"/>
        </p:scale>
        <p:origin x="-660" y="-84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2" Type="http://schemas.openxmlformats.org/officeDocument/2006/relationships/slideMaster" Target="slideMasters/slideMaster1.xml"></Relationship><Relationship Id="rId13" Type="http://schemas.openxmlformats.org/officeDocument/2006/relationships/theme" Target="theme/theme1.xml"></Relationship><Relationship Id="rId14" Type="http://schemas.openxmlformats.org/officeDocument/2006/relationships/slide" Target="slides/slide1.xml"></Relationship><Relationship Id="rId15" Type="http://schemas.openxmlformats.org/officeDocument/2006/relationships/slide" Target="slides/slide2.xml"></Relationship><Relationship Id="rId16" Type="http://schemas.openxmlformats.org/officeDocument/2006/relationships/slide" Target="slides/slide3.xml"></Relationship><Relationship Id="rId17" Type="http://schemas.openxmlformats.org/officeDocument/2006/relationships/slide" Target="slides/slide4.xml"></Relationship><Relationship Id="rId18" Type="http://schemas.openxmlformats.org/officeDocument/2006/relationships/slide" Target="slides/slide5.xml"></Relationship><Relationship Id="rId19" Type="http://schemas.openxmlformats.org/officeDocument/2006/relationships/slide" Target="slides/slide6.xml"></Relationship><Relationship Id="rId20" Type="http://schemas.openxmlformats.org/officeDocument/2006/relationships/slide" Target="slides/slide7.xml"></Relationship><Relationship Id="rId21" Type="http://schemas.openxmlformats.org/officeDocument/2006/relationships/slide" Target="slides/slide8.xml"></Relationship><Relationship Id="rId22" Type="http://schemas.openxmlformats.org/officeDocument/2006/relationships/slide" Target="slides/slide9.xml"></Relationship><Relationship Id="rId23" Type="http://schemas.openxmlformats.org/officeDocument/2006/relationships/slide" Target="slides/slide10.xml"></Relationship><Relationship Id="rId24" Type="http://schemas.openxmlformats.org/officeDocument/2006/relationships/slide" Target="slides/slide11.xml"></Relationship><Relationship Id="rId25" Type="http://schemas.openxmlformats.org/officeDocument/2006/relationships/slide" Target="slides/slide12.xml"></Relationship><Relationship Id="rId26" Type="http://schemas.openxmlformats.org/officeDocument/2006/relationships/slide" Target="slides/slide13.xml"></Relationship><Relationship Id="rId27" Type="http://schemas.openxmlformats.org/officeDocument/2006/relationships/slide" Target="slides/slide14.xml"></Relationship><Relationship Id="rId28" Type="http://schemas.openxmlformats.org/officeDocument/2006/relationships/slide" Target="slides/slide15.xml"></Relationship><Relationship Id="rId29" Type="http://schemas.openxmlformats.org/officeDocument/2006/relationships/slide" Target="slides/slide16.xml"></Relationship><Relationship Id="rId30" Type="http://schemas.openxmlformats.org/officeDocument/2006/relationships/slide" Target="slides/slide17.xml"></Relationship><Relationship Id="rId31" Type="http://schemas.openxmlformats.org/officeDocument/2006/relationships/viewProps" Target="viewProps.xml"></Relationship><Relationship Id="rId32" Type="http://schemas.openxmlformats.org/officeDocument/2006/relationships/presProps" Target="presProps.xml"></Relationship></Relationships>
</file>

<file path=ppt/media/fImage1358871616500.jpeg>
</file>

<file path=ppt/media/fImage1365981641478.jpeg>
</file>

<file path=ppt/media/fImage2929481319169.png>
</file>

<file path=ppt/media/fImage31242910541.jpeg>
</file>

<file path=ppt/media/fImage3205361068467.jpeg>
</file>

<file path=ppt/media/fImage3234251076334.jpeg>
</file>

<file path=ppt/media/fImage4149661078467.jpeg>
</file>

<file path=ppt/media/fImage4428391126334.jpeg>
</file>

<file path=ppt/media/fImage4432911216500.jpeg>
</file>

<file path=ppt/media/fImage6480824541.jpeg>
</file>

<file path=ppt/media/fImage860771635724.jpeg>
</file>

<file path=ppt/media/fImage889481629169.jpeg>
</file>

<file path=ppt/media/media144958018.mp4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>
            <a:spLocks/>
          </p:cNvSpPr>
          <p:nvPr/>
        </p:nvSpPr>
        <p:spPr>
          <a:xfrm rot="0">
            <a:off x="0" y="0"/>
            <a:ext cx="12192635" cy="4365625"/>
          </a:xfrm>
          <a:prstGeom prst="roundRect">
            <a:avLst>
              <a:gd name="adj" fmla="val 0"/>
            </a:avLst>
          </a:prstGeom>
          <a:pattFill prst="dkUpDiag">
            <a:fgClr>
              <a:schemeClr val="tx2">
                <a:lumMod val="60000"/>
                <a:lumOff val="40000"/>
              </a:schemeClr>
            </a:fgClr>
            <a:bgClr>
              <a:schemeClr val="accent1">
                <a:lumMod val="75000"/>
              </a:schemeClr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lt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직사각형 9"/>
          <p:cNvSpPr>
            <a:spLocks/>
          </p:cNvSpPr>
          <p:nvPr/>
        </p:nvSpPr>
        <p:spPr>
          <a:xfrm rot="0">
            <a:off x="0" y="6237605"/>
            <a:ext cx="12192635" cy="621030"/>
          </a:xfrm>
          <a:prstGeom prst="rect"/>
          <a:pattFill prst="dkUpDiag">
            <a:fgClr>
              <a:schemeClr val="bg1">
                <a:lumMod val="75000"/>
              </a:schemeClr>
            </a:fgClr>
            <a:bgClr>
              <a:schemeClr val="bg1">
                <a:lumMod val="65000"/>
              </a:schemeClr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914400" y="2130425"/>
            <a:ext cx="10363835" cy="147066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solidFill>
                  <a:schemeClr val="bg1"/>
                </a:solidFill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828800" y="4653280"/>
            <a:ext cx="8535035" cy="13690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solidFill>
                  <a:schemeClr val="tx1">
                    <a:tint val="75000"/>
                  </a:schemeClr>
                </a:solidFill>
                <a:latin typeface="굴림" charset="0"/>
                <a:ea typeface="굴림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/>
          <p:cNvSpPr txBox="1">
            <a:spLocks/>
          </p:cNvSpPr>
          <p:nvPr>
            <p:ph type="ctrTitle"/>
          </p:nvPr>
        </p:nvSpPr>
        <p:spPr>
          <a:xfrm rot="0">
            <a:off x="914400" y="2130425"/>
            <a:ext cx="7870190" cy="147066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solidFill>
                  <a:schemeClr val="bg1"/>
                </a:solidFill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12" name="부제목 2"/>
          <p:cNvSpPr txBox="1">
            <a:spLocks/>
          </p:cNvSpPr>
          <p:nvPr>
            <p:ph type="subTitle" idx="1"/>
          </p:nvPr>
        </p:nvSpPr>
        <p:spPr>
          <a:xfrm rot="0">
            <a:off x="9550400" y="2132965"/>
            <a:ext cx="2654935" cy="151257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6DAF1"/>
              </a:buClr>
              <a:buFont typeface="Arial"/>
              <a:buChar char="•"/>
            </a:pPr>
            <a:r>
              <a:rPr lang="en-US" altLang="ko-KR" sz="2400" cap="none" dirty="0" smtClean="0" b="0">
                <a:solidFill>
                  <a:schemeClr val="tx2">
                    <a:lumMod val="20000"/>
                    <a:lumOff val="80000"/>
                  </a:schemeClr>
                </a:solidFill>
                <a:latin typeface="굴림" charset="0"/>
                <a:ea typeface="굴림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  <a:p>
            <a:pPr marL="742950" indent="-28575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cap="none" dirty="0" smtClean="0" b="0">
                <a:latin typeface="굴림" charset="0"/>
                <a:ea typeface="굴림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굴림" charset="0"/>
                <a:ea typeface="굴림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/>
          </p:cNvSpPr>
          <p:nvPr>
            <p:ph type="obj" sz="half" idx="1"/>
          </p:nvPr>
        </p:nvSpPr>
        <p:spPr>
          <a:xfrm rot="0">
            <a:off x="609600" y="1600200"/>
            <a:ext cx="5385435" cy="45269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  <a:p>
            <a:pPr marL="742950" indent="-28575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cap="none" dirty="0" smtClean="0" b="0">
                <a:latin typeface="굴림" charset="0"/>
                <a:ea typeface="굴림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cap="none" dirty="0" smtClean="0" b="0">
                <a:latin typeface="굴림" charset="0"/>
                <a:ea typeface="굴림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cap="none" dirty="0" smtClean="0" b="0">
                <a:latin typeface="굴림" charset="0"/>
                <a:ea typeface="굴림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/>
          </p:cNvSpPr>
          <p:nvPr>
            <p:ph type="obj" sz="half" idx="2"/>
          </p:nvPr>
        </p:nvSpPr>
        <p:spPr>
          <a:xfrm rot="0">
            <a:off x="6197600" y="1600200"/>
            <a:ext cx="5385435" cy="452691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  <a:p>
            <a:pPr marL="742950" indent="-28575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cap="none" dirty="0" smtClean="0" b="0">
                <a:latin typeface="굴림" charset="0"/>
                <a:ea typeface="굴림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cap="none" dirty="0" smtClean="0" b="0">
                <a:latin typeface="굴림" charset="0"/>
                <a:ea typeface="굴림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cap="none" dirty="0" smtClean="0" b="0">
                <a:latin typeface="굴림" charset="0"/>
                <a:ea typeface="굴림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6" name="바닥글 개체 틀 5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535430"/>
            <a:ext cx="5387975" cy="64008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>
                <a:latin typeface="굴림" charset="0"/>
                <a:ea typeface="굴림" charset="0"/>
              </a:rPr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/>
          </p:cNvSpPr>
          <p:nvPr>
            <p:ph type="obj" sz="half" idx="2"/>
          </p:nvPr>
        </p:nvSpPr>
        <p:spPr>
          <a:xfrm rot="0">
            <a:off x="609600" y="2174875"/>
            <a:ext cx="5387975" cy="3952239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  <a:p>
            <a:pPr marL="742950" indent="-28575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굴림" charset="0"/>
                <a:ea typeface="굴림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cap="none" dirty="0" smtClean="0" b="0">
                <a:latin typeface="굴림" charset="0"/>
                <a:ea typeface="굴림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cap="none" dirty="0" smtClean="0" b="0">
                <a:latin typeface="굴림" charset="0"/>
                <a:ea typeface="굴림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/>
          </p:cNvSpPr>
          <p:nvPr>
            <p:ph type="body" sz="quarter" idx="3"/>
          </p:nvPr>
        </p:nvSpPr>
        <p:spPr>
          <a:xfrm rot="0">
            <a:off x="6193155" y="1535430"/>
            <a:ext cx="5389880" cy="64008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>
                <a:latin typeface="굴림" charset="0"/>
                <a:ea typeface="굴림" charset="0"/>
              </a:rPr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/>
          </p:cNvSpPr>
          <p:nvPr>
            <p:ph type="obj" sz="quarter" idx="4"/>
          </p:nvPr>
        </p:nvSpPr>
        <p:spPr>
          <a:xfrm rot="0">
            <a:off x="6193155" y="2174875"/>
            <a:ext cx="5389880" cy="3952239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  <a:p>
            <a:pPr marL="742950" indent="-28575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>
                <a:latin typeface="굴림" charset="0"/>
                <a:ea typeface="굴림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cap="none" dirty="0" smtClean="0" b="0">
                <a:latin typeface="굴림" charset="0"/>
                <a:ea typeface="굴림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cap="none" dirty="0" smtClean="0" b="0">
                <a:latin typeface="굴림" charset="0"/>
                <a:ea typeface="굴림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8" name="바닥글 개체 틀 7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9" name="슬라이드 번호 개체 틀 8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날짜 개체 틀 2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4" name="바닥글 개체 틀 3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5" name="슬라이드 번호 개체 틀 4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3" name="바닥글 개체 틀 2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3050"/>
            <a:ext cx="4011930" cy="116268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766310" y="273050"/>
            <a:ext cx="6816725" cy="585406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  <a:p>
            <a:pPr marL="742950" indent="-28575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cap="none" dirty="0" smtClean="0" b="0">
                <a:latin typeface="굴림" charset="0"/>
                <a:ea typeface="굴림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굴림" charset="0"/>
                <a:ea typeface="굴림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/>
          </p:cNvSpPr>
          <p:nvPr>
            <p:ph type="body" sz="half" idx="2"/>
          </p:nvPr>
        </p:nvSpPr>
        <p:spPr>
          <a:xfrm rot="0">
            <a:off x="609600" y="1435100"/>
            <a:ext cx="4011930" cy="46920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6" name="바닥글 개체 틀 5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2390140" y="4800600"/>
            <a:ext cx="7315835" cy="56769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그림 개체 틀 2"/>
          <p:cNvSpPr txBox="1">
            <a:spLocks/>
          </p:cNvSpPr>
          <p:nvPr>
            <p:ph type="pic" idx="1"/>
          </p:nvPr>
        </p:nvSpPr>
        <p:spPr>
          <a:xfrm rot="0">
            <a:off x="2390140" y="612775"/>
            <a:ext cx="7315835" cy="411543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그림을 추가하려면 아이콘을 클릭하십시오</a:t>
            </a:r>
          </a:p>
        </p:txBody>
      </p:sp>
      <p:sp>
        <p:nvSpPr>
          <p:cNvPr id="4" name="텍스트 개체 틀 3"/>
          <p:cNvSpPr txBox="1">
            <a:spLocks/>
          </p:cNvSpPr>
          <p:nvPr>
            <p:ph type="body" sz="half" idx="2"/>
          </p:nvPr>
        </p:nvSpPr>
        <p:spPr>
          <a:xfrm rot="0">
            <a:off x="2390140" y="5367655"/>
            <a:ext cx="7315835" cy="8051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6" name="바닥글 개체 틀 5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  <a:p>
            <a:pPr marL="742950" indent="-28575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cap="none" dirty="0" smtClean="0" b="0">
                <a:latin typeface="굴림" charset="0"/>
                <a:ea typeface="굴림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굴림" charset="0"/>
                <a:ea typeface="굴림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10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11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>
            <a:spLocks/>
          </p:cNvSpPr>
          <p:nvPr/>
        </p:nvSpPr>
        <p:spPr>
          <a:xfrm rot="0">
            <a:off x="0" y="0"/>
            <a:ext cx="12192635" cy="1557655"/>
          </a:xfrm>
          <a:prstGeom prst="roundRect">
            <a:avLst>
              <a:gd name="adj" fmla="val 0"/>
            </a:avLst>
          </a:prstGeom>
          <a:pattFill prst="dkUpDiag">
            <a:fgClr>
              <a:schemeClr val="tx2">
                <a:lumMod val="60000"/>
                <a:lumOff val="40000"/>
              </a:schemeClr>
            </a:fgClr>
            <a:bgClr>
              <a:schemeClr val="accent1">
                <a:lumMod val="75000"/>
              </a:schemeClr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lt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직사각형 9"/>
          <p:cNvSpPr>
            <a:spLocks/>
          </p:cNvSpPr>
          <p:nvPr/>
        </p:nvSpPr>
        <p:spPr>
          <a:xfrm rot="0">
            <a:off x="0" y="6237605"/>
            <a:ext cx="12192635" cy="621030"/>
          </a:xfrm>
          <a:prstGeom prst="rect"/>
          <a:pattFill prst="dkUpDiag">
            <a:fgClr>
              <a:schemeClr val="bg1">
                <a:lumMod val="75000"/>
              </a:schemeClr>
            </a:fgClr>
            <a:bgClr>
              <a:schemeClr val="bg1">
                <a:lumMod val="65000"/>
              </a:schemeClr>
            </a:bgClr>
          </a:patt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2" name="제목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마스터 텍스트 스타일을 편집합니다</a:t>
            </a:r>
          </a:p>
          <a:p>
            <a:pPr marL="742950" indent="-285750" algn="l" fontAlgn="auto" defTabSz="9144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cap="none" dirty="0" smtClean="0" b="0">
                <a:latin typeface="굴림" charset="0"/>
                <a:ea typeface="굴림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>
                <a:latin typeface="굴림" charset="0"/>
                <a:ea typeface="굴림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cap="none" dirty="0" smtClean="0" b="0">
                <a:latin typeface="굴림" charset="0"/>
                <a:ea typeface="굴림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 sz="half" idx="2"/>
          </p:nvPr>
        </p:nvSpPr>
        <p:spPr>
          <a:xfrm rot="0">
            <a:off x="609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2015-10-28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 sz="quarter" idx="3"/>
          </p:nvPr>
        </p:nvSpPr>
        <p:spPr>
          <a:xfrm rot="0">
            <a:off x="4165600" y="6356350"/>
            <a:ext cx="3861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 sz="quarter" idx="12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rgbClr val="000000"/>
          </a:solidFill>
          <a:latin typeface="±¼¸²"/>
          <a:ea typeface="±¼¸²"/>
        </a:defRPr>
      </a:lvl1pPr>
    </p:titleStyle>
    <p:bodyStyle>
      <a:lvl1pPr algn="l" marL="342900" indent="-342900" defTabSz="914400" latinLnBrk="1">
        <a:spcBef>
          <a:spcPct val="20000"/>
        </a:spcBef>
        <a:buFont typeface="±¼¸²"/>
        <a:buChar char="•"/>
        <a:defRPr lang="ko-KR" smtClean="0" sz="2800" baseline="0">
          <a:solidFill>
            <a:srgbClr val="000000"/>
          </a:solidFill>
          <a:latin typeface="±¼¸²"/>
          <a:ea typeface="±¼¸²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●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»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rgbClr val="000000"/>
          </a:solidFill>
          <a:latin typeface="±¼¸²"/>
          <a:ea typeface="±¼¸²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image" Target="../media/fImage4432911216500.jpeg"></Relationship><Relationship Id="rId3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image" Target="../media/fImage2929481319169.png"></Relationship><Relationship Id="rId3" Type="http://schemas.openxmlformats.org/officeDocument/2006/relationships/video" Target="../media/media144958018.mp4"></Relationship><Relationship Id="rId4" Type="http://schemas.microsoft.com/office/2007/relationships/media" Target="../media/media144958018.mp4"></Relationship><Relationship Id="rId5" Type="http://schemas.openxmlformats.org/officeDocument/2006/relationships/hyperlink" Target="" TargetMode="External"></Relationship><Relationship Id="rId6" Type="http://schemas.openxmlformats.org/officeDocument/2006/relationships/slideLayout" Target="../slideLayouts/slideLayout2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image" Target="../media/fImage1358871616500.jpeg"></Relationship><Relationship Id="rId2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889481629169.jpeg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860771635724.jpeg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image" Target="../media/fImage1365981641478.jpeg"></Relationship><Relationship Id="rId2" Type="http://schemas.openxmlformats.org/officeDocument/2006/relationships/slideLayout" Target="../slideLayouts/slideLayout2.xml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image" Target="../media/fImage6480824541.jpeg"></Relationship><Relationship Id="rId2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image" Target="../media/fImage31242910541.jpeg"></Relationship><Relationship Id="rId2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image" Target="../media/fImage4149661078467.jpeg"></Relationship><Relationship Id="rId3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image" Target="../media/fImage3205361068467.jpeg"></Relationship><Relationship Id="rId2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image" Target="../media/fImage4428391126334.jpeg"></Relationship><Relationship Id="rId3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image" Target="../media/fImage3234251076334.jpeg"></Relationship><Relationship Id="rId2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ctrTitle"/>
          </p:nvPr>
        </p:nvSpPr>
        <p:spPr>
          <a:xfrm rot="0">
            <a:off x="914400" y="2131060"/>
            <a:ext cx="10363835" cy="14719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Automatic animal-safe system </a:t>
            </a:r>
            <a:endParaRPr lang="ko-KR" altLang="en-US" sz="5865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828800" y="4653280"/>
            <a:ext cx="8535035" cy="1369060"/>
          </a:xfrm>
          <a:prstGeom prst="rect"/>
        </p:spPr>
        <p:txBody>
          <a:bodyPr wrap="square" lIns="91440" tIns="45720" rIns="91440" bIns="45720" vert="horz" anchor="t">
            <a:normAutofit fontScale="92500" lnSpcReduction="2000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 lang="ko-KR" altLang="en-US" sz="3200" cap="none" dirty="0" smtClean="0" b="0">
              <a:solidFill>
                <a:schemeClr val="tx1">
                  <a:tint val="75000"/>
                </a:schemeClr>
              </a:solidFill>
              <a:latin typeface="굴림" charset="0"/>
              <a:ea typeface="굴림" charset="0"/>
            </a:endParaRPr>
          </a:p>
          <a:p>
            <a:pPr marL="0" indent="0" algn="ctr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 lang="ko-KR" altLang="en-US" sz="3200" cap="none" dirty="0" smtClean="0" b="0">
              <a:solidFill>
                <a:schemeClr val="tx1">
                  <a:tint val="75000"/>
                </a:schemeClr>
              </a:solidFill>
              <a:latin typeface="굴림" charset="0"/>
              <a:ea typeface="굴림" charset="0"/>
            </a:endParaRPr>
          </a:p>
          <a:p>
            <a:pPr marL="0" indent="0" algn="ctr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solidFill>
                  <a:schemeClr val="tx1"/>
                </a:solidFill>
                <a:latin typeface="굴림" charset="0"/>
                <a:ea typeface="굴림" charset="0"/>
              </a:rPr>
              <a:t>201011117 이강수</a:t>
            </a:r>
            <a:endParaRPr lang="ko-KR" altLang="en-US" sz="3200" cap="none" dirty="0" smtClean="0" b="0">
              <a:solidFill>
                <a:schemeClr val="tx1"/>
              </a:solidFill>
              <a:latin typeface="굴림" charset="0"/>
              <a:ea typeface="굴림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Block Diagram - Rulebase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01750" y="1543685"/>
            <a:ext cx="9373235" cy="531495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4. 제작 과정 - 센서 구동 확인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20171219_004227">
            <a:hlinkClick r:id="rId5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22170" y="1423035"/>
            <a:ext cx="8114665" cy="450024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>
            <a:off x="609600" y="274955"/>
            <a:ext cx="10974705" cy="114490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4. 제작 과정 - Arduino board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 descr="C:/Users/lks911224/AppData/Roaming/PolarisOffice/ETemp/2240_12254664/fImage1358871616500.jpe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561590" y="1421130"/>
            <a:ext cx="7084060" cy="530352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705" cy="114490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4. 제작 과정 - Pressure Sensor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 descr="C:/Users/lks911224/AppData/Roaming/PolarisOffice/ETemp/2240_12254664/fImage889481629169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81555" y="1342390"/>
            <a:ext cx="7263130" cy="543814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705" cy="114490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4. 제작 과정 - IR Sensor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 descr="C:/Users/lks911224/AppData/Roaming/PolarisOffice/ETemp/2240_12254664/fImage860771635724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03450" y="1308735"/>
            <a:ext cx="7419975" cy="55499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4. 제작과정 - 축척 모형 사진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 descr="C:/Users/lks911224/AppData/Roaming/PolarisOffice/ETemp/2240_12254664/fImage1365981641478.jpe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482850" y="1443355"/>
            <a:ext cx="7240905" cy="541528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5. 향후 전망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10974070" cy="452755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- 소프트웨어 개발 단계에서 정밀화하여 실제 크기의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제품에서도 구동 계획.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- 엔지니어링 구현 단계에서 디자인적 요소를 고려하여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설계, 실제 제품화를 고려한 엔지니어링 설계를 구현.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- 시제품 운용을 위해 시범 업소를 선정하여, 제품 화 시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고려해야할 데이터를 축적.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 lang="ko-KR" altLang="en-US" sz="3200" cap="none" dirty="0" smtClean="0" b="0">
              <a:latin typeface="굴림" charset="0"/>
              <a:ea typeface="굴림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10974070" cy="4527550"/>
          </a:xfrm>
          <a:prstGeom prst="rect"/>
        </p:spPr>
        <p:txBody>
          <a:bodyPr wrap="square" lIns="91440" tIns="45720" rIns="91440" bIns="45720" vert="horz" anchor="t">
            <a:normAutofit fontScale="100000" lnSpcReduction="20000"/>
          </a:bodyPr>
          <a:lstStyle/>
          <a:p>
            <a:pPr marL="342900" indent="-34290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342900" indent="-34290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342900" indent="-342900" algn="l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ctr" fontAlgn="auto" defTabSz="914400" eaLnBrk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7780" cap="none" dirty="0" smtClean="0" b="0">
                <a:latin typeface="굴림" charset="0"/>
                <a:ea typeface="굴림" charset="0"/>
              </a:rPr>
              <a:t>이제 시연을 하겠습니다. 잘부탁드립니다.</a:t>
            </a:r>
            <a:endParaRPr lang="ko-KR" altLang="en-US" sz="7780" cap="none" dirty="0" smtClean="0" b="0">
              <a:latin typeface="굴림" charset="0"/>
              <a:ea typeface="굴림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1. 개발 목표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27355" y="1579880"/>
            <a:ext cx="10973435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반려동물과 사람의 출입을 통제하는 자동문.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적외선 센서의 송/수신값을 조정하여 단계를 설정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동물병원과 같은 반려동물들의 외부 출입 통제가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필요한 곳에 도움이 되는 개폐장치 개발.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3200" cap="none" dirty="0" smtClean="0" b="0">
              <a:latin typeface="굴림" charset="0"/>
              <a:ea typeface="굴림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2.개발 환경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소프트웨어 : NI Lebview ver.2016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342900" indent="-34290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하드웨어 : 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	1. Arduino Board (Uno)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	2. Arduino development kit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	3. Pressure sensor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  <a:p>
            <a:pPr marL="0" indent="0" algn="l" fontAlgn="auto" defTabSz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>
                <a:latin typeface="굴림" charset="0"/>
                <a:ea typeface="굴림" charset="0"/>
              </a:rPr>
              <a:t>	4. IR blasting/recieve sensor</a:t>
            </a:r>
            <a:endParaRPr lang="ko-KR" altLang="en-US" sz="3200" cap="none" dirty="0" smtClean="0" b="0">
              <a:latin typeface="굴림" charset="0"/>
              <a:ea typeface="굴림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3. 소프트웨어 - First Step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424305" y="1555115"/>
            <a:ext cx="9351010" cy="530352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Front Pannel - Activated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 descr="C:/Users/lks911224/AppData/Roaming/PolarisOffice/ETemp/2240_12254664/fImage31242910541.jpe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39800" y="1499235"/>
            <a:ext cx="9544685" cy="535749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Block Diagram - non Pressure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01115" y="1543685"/>
            <a:ext cx="9373235" cy="531495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Front Pannel - Detect Pressure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4" name="그림 3" descr="C:/Users/lks911224/AppData/Roaming/PolarisOffice/ETemp/2240_12254664/fImage3205361068467.jpe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443355" y="1498600"/>
            <a:ext cx="9421495" cy="529082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Block Diagram - Detect Pressure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34770" y="1577340"/>
            <a:ext cx="9328785" cy="528129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955"/>
            <a:ext cx="10974070" cy="114427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>
                <a:latin typeface="굴림" charset="0"/>
                <a:ea typeface="굴림" charset="0"/>
              </a:rPr>
              <a:t>Front Pannel - Rulebase</a:t>
            </a:r>
            <a:endParaRPr lang="ko-KR" altLang="en-US" sz="4400" cap="none" dirty="0" smtClean="0" b="0">
              <a:latin typeface="굴림" charset="0"/>
              <a:ea typeface="굴림" charset="0"/>
            </a:endParaRPr>
          </a:p>
        </p:txBody>
      </p:sp>
      <p:pic>
        <p:nvPicPr>
          <p:cNvPr id="3" name="그림 2" descr="C:/Users/lks911224/AppData/Roaming/PolarisOffice/ETemp/2240_12254664/fImage3234251076334.jpeg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141095" y="1499235"/>
            <a:ext cx="9544685" cy="535749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프레젠테이션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heme gradation" id="{05594F6B-699E-42AA-9B42-4860D39CF8E8}" vid="{E7084EEC-451F-4A83-B623-3FD58AED346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DocSecurity>0</DocSecurity>
  <HyperlinksChanged>false</HyperlinksChanged>
  <Lines>0</Lines>
  <LinksUpToDate>false</LinksUpToDate>
  <Pages>17</Pages>
  <Paragraphs>0</Paragraphs>
  <Words>12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lks911224</dc:creator>
  <cp:lastModifiedBy>lks911224</cp:lastModifiedBy>
</cp:coreProperties>
</file>